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308" r:id="rId4"/>
    <p:sldId id="306" r:id="rId5"/>
    <p:sldId id="310" r:id="rId6"/>
    <p:sldId id="307" r:id="rId7"/>
    <p:sldId id="309" r:id="rId8"/>
    <p:sldId id="311" r:id="rId9"/>
    <p:sldId id="312" r:id="rId10"/>
    <p:sldId id="314" r:id="rId11"/>
    <p:sldId id="321" r:id="rId12"/>
    <p:sldId id="315" r:id="rId13"/>
    <p:sldId id="322" r:id="rId14"/>
    <p:sldId id="323" r:id="rId15"/>
    <p:sldId id="330" r:id="rId16"/>
    <p:sldId id="331" r:id="rId17"/>
    <p:sldId id="332" r:id="rId18"/>
    <p:sldId id="333" r:id="rId19"/>
    <p:sldId id="335" r:id="rId20"/>
    <p:sldId id="334" r:id="rId21"/>
    <p:sldId id="336" r:id="rId22"/>
    <p:sldId id="320" r:id="rId23"/>
    <p:sldId id="284" r:id="rId2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F4F"/>
    <a:srgbClr val="FF8C01"/>
    <a:srgbClr val="FF9A3F"/>
    <a:srgbClr val="FF7801"/>
    <a:srgbClr val="FF863B"/>
    <a:srgbClr val="FF6401"/>
    <a:srgbClr val="FF7233"/>
    <a:srgbClr val="FF5001"/>
    <a:srgbClr val="7BC7B7"/>
    <a:srgbClr val="70C2B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85" autoAdjust="0"/>
  </p:normalViewPr>
  <p:slideViewPr>
    <p:cSldViewPr snapToGrid="0" showGuides="1">
      <p:cViewPr>
        <p:scale>
          <a:sx n="100" d="100"/>
          <a:sy n="100" d="100"/>
        </p:scale>
        <p:origin x="-1932" y="-234"/>
      </p:cViewPr>
      <p:guideLst>
        <p:guide orient="horz" pos="2160"/>
        <p:guide orient="horz" pos="978"/>
        <p:guide orient="horz" pos="3972"/>
        <p:guide pos="2880"/>
        <p:guide pos="144"/>
        <p:guide pos="562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Seok\Desktop\ppt표지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8CF-D87F-4478-830B-A20964D4EF3C}" type="datetimeFigureOut">
              <a:rPr lang="ko-KR" altLang="en-US" smtClean="0"/>
              <a:pPr/>
              <a:t>2013-10-23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53B3F-7C7A-48A9-843F-E9735EEA3F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 userDrawn="1"/>
        </p:nvSpPr>
        <p:spPr>
          <a:xfrm>
            <a:off x="177800" y="6381328"/>
            <a:ext cx="8786688" cy="7200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6453336"/>
            <a:ext cx="971154" cy="31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직사각형 6"/>
          <p:cNvSpPr/>
          <p:nvPr userDrawn="1"/>
        </p:nvSpPr>
        <p:spPr>
          <a:xfrm>
            <a:off x="785813" y="285750"/>
            <a:ext cx="8143875" cy="50006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214313" y="285750"/>
            <a:ext cx="500062" cy="500063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855677" y="274638"/>
            <a:ext cx="8070209" cy="505538"/>
          </a:xfrm>
        </p:spPr>
        <p:txBody>
          <a:bodyPr>
            <a:normAutofit/>
          </a:bodyPr>
          <a:lstStyle>
            <a:lvl1pPr algn="l"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FA8CF-D87F-4478-830B-A20964D4EF3C}" type="datetimeFigureOut">
              <a:rPr lang="ko-KR" altLang="en-US" smtClean="0"/>
              <a:pPr/>
              <a:t>2013-10-23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53B3F-7C7A-48A9-843F-E9735EEA3F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832435" y="811240"/>
            <a:ext cx="5479166" cy="2524107"/>
          </a:xfrm>
          <a:prstGeom prst="rect">
            <a:avLst/>
          </a:prstGeom>
          <a:solidFill>
            <a:srgbClr val="DCE6F2">
              <a:alpha val="30196"/>
            </a:srgb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360000" tIns="180000" rIns="360000" bIns="180000" anchor="ctr">
            <a:spAutoFit/>
          </a:bodyPr>
          <a:lstStyle/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600" b="1" dirty="0" smtClean="0">
                <a:solidFill>
                  <a:schemeClr val="tx1"/>
                </a:solidFill>
                <a:latin typeface="+mn-ea"/>
              </a:rPr>
              <a:t>AAbutPier2014</a:t>
            </a:r>
          </a:p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600" b="1" dirty="0" smtClean="0">
                <a:solidFill>
                  <a:schemeClr val="tx1"/>
                </a:solidFill>
                <a:latin typeface="+mn-ea"/>
              </a:rPr>
              <a:t>Strut-Tie </a:t>
            </a:r>
            <a:r>
              <a:rPr kumimoji="0" lang="en-US" altLang="ko-KR" sz="3600" b="1" dirty="0" smtClean="0">
                <a:solidFill>
                  <a:schemeClr val="tx1"/>
                </a:solidFill>
                <a:latin typeface="+mn-ea"/>
              </a:rPr>
              <a:t>Model(STM)</a:t>
            </a:r>
          </a:p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600" b="1" dirty="0" smtClean="0">
                <a:solidFill>
                  <a:schemeClr val="tx1"/>
                </a:solidFill>
                <a:latin typeface="+mn-ea"/>
              </a:rPr>
              <a:t>주요 기능 </a:t>
            </a:r>
            <a:endParaRPr kumimoji="0" lang="ko-KR" altLang="en-US" sz="3600" b="1" dirty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Method(2)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1525" y="1306984"/>
            <a:ext cx="8086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단순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Type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격자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Type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4925" y="1914525"/>
            <a:ext cx="34099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8250" y="3028950"/>
            <a:ext cx="35052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825" y="2219325"/>
            <a:ext cx="375285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3050" y="5514975"/>
            <a:ext cx="3048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5450" y="5495925"/>
            <a:ext cx="3048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19151" y="945034"/>
            <a:ext cx="247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</a:rPr>
              <a:t>AAbutPier2014 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</a:rPr>
              <a:t>적용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계산 과정</a:t>
            </a:r>
            <a:endParaRPr lang="ko-KR" altLang="en-US" dirty="0"/>
          </a:p>
        </p:txBody>
      </p:sp>
      <p:pic>
        <p:nvPicPr>
          <p:cNvPr id="6" name="그림 5" descr="CorbelFig1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71550"/>
            <a:ext cx="2800350" cy="2743200"/>
          </a:xfrm>
          <a:prstGeom prst="rect">
            <a:avLst/>
          </a:prstGeom>
        </p:spPr>
      </p:pic>
      <p:pic>
        <p:nvPicPr>
          <p:cNvPr id="7" name="그림 6" descr="CorbelFig2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14525" y="3762375"/>
            <a:ext cx="2162175" cy="2527311"/>
          </a:xfrm>
          <a:prstGeom prst="rect">
            <a:avLst/>
          </a:prstGeom>
        </p:spPr>
      </p:pic>
      <p:pic>
        <p:nvPicPr>
          <p:cNvPr id="8" name="그림 7" descr="CorbelFig3s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05149" y="1123949"/>
            <a:ext cx="2443163" cy="2486025"/>
          </a:xfrm>
          <a:prstGeom prst="rect">
            <a:avLst/>
          </a:prstGeom>
        </p:spPr>
      </p:pic>
      <p:pic>
        <p:nvPicPr>
          <p:cNvPr id="10" name="그림 9" descr="Corbel36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64691" y="1881188"/>
            <a:ext cx="3231659" cy="3633788"/>
          </a:xfrm>
          <a:prstGeom prst="rect">
            <a:avLst/>
          </a:prstGeom>
        </p:spPr>
      </p:pic>
      <p:sp>
        <p:nvSpPr>
          <p:cNvPr id="18" name="오른쪽으로 구부러진 화살표 17"/>
          <p:cNvSpPr/>
          <p:nvPr/>
        </p:nvSpPr>
        <p:spPr>
          <a:xfrm>
            <a:off x="952500" y="3324225"/>
            <a:ext cx="609600" cy="100965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왼쪽으로 구부러진 화살표 18"/>
          <p:cNvSpPr/>
          <p:nvPr/>
        </p:nvSpPr>
        <p:spPr>
          <a:xfrm rot="2033242" flipV="1">
            <a:off x="4343400" y="3724275"/>
            <a:ext cx="533400" cy="81915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줄무늬가 있는 오른쪽 화살표 19"/>
          <p:cNvSpPr/>
          <p:nvPr/>
        </p:nvSpPr>
        <p:spPr>
          <a:xfrm>
            <a:off x="5143500" y="2867025"/>
            <a:ext cx="685800" cy="4191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지원사양</a:t>
            </a:r>
            <a:r>
              <a:rPr lang="en-US" altLang="ko-KR" dirty="0" smtClean="0"/>
              <a:t>(1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1525" y="1411759"/>
            <a:ext cx="440055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*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지원 타입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교각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코핑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정면도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코벨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코핑부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교각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코핑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단면도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두부보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변단면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교각 기초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교대 기초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교대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브라켓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</a:pPr>
            <a:endParaRPr lang="en-US" altLang="ko-KR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*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지원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모델링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주응력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해석을 위한 평면고체모델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Truss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해석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단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순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Type,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격자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Type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6" name="그림 15" descr="CorbelFig2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34025" y="2105025"/>
            <a:ext cx="2514600" cy="29392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지원사양 </a:t>
            </a:r>
            <a:r>
              <a:rPr lang="en-US" altLang="ko-KR" dirty="0" smtClean="0"/>
              <a:t>(2)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1525" y="935509"/>
            <a:ext cx="418147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*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지원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Output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모델링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Input, Output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계산서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Shell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Modeling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391" y="3390900"/>
            <a:ext cx="4033808" cy="182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210" y="3409950"/>
            <a:ext cx="389763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228726" y="5431309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[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주응력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흐름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]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76926" y="5507509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[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트러스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해석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]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지원사양 </a:t>
            </a:r>
            <a:r>
              <a:rPr lang="en-US" altLang="ko-KR" dirty="0" smtClean="0"/>
              <a:t>(3)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1525" y="935509"/>
            <a:ext cx="4181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*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교각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두부보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정면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992" y="1524000"/>
            <a:ext cx="7838807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지원사양 </a:t>
            </a:r>
            <a:r>
              <a:rPr lang="en-US" altLang="ko-KR" dirty="0" smtClean="0"/>
              <a:t>(4)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1525" y="935509"/>
            <a:ext cx="4181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*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교각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두부보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정면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차원화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663" y="1609725"/>
            <a:ext cx="7447756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지원사양 </a:t>
            </a:r>
            <a:r>
              <a:rPr lang="en-US" altLang="ko-KR" dirty="0" smtClean="0"/>
              <a:t>(5)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1525" y="935509"/>
            <a:ext cx="4181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*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교각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두부보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정면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– STM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설정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018" y="1552575"/>
            <a:ext cx="7856582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지원사양 </a:t>
            </a:r>
            <a:r>
              <a:rPr lang="en-US" altLang="ko-KR" dirty="0" smtClean="0"/>
              <a:t>(6)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1525" y="935509"/>
            <a:ext cx="4181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*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교대 기초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– Type1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6420" y="1704975"/>
            <a:ext cx="7252229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지원사양 </a:t>
            </a:r>
            <a:r>
              <a:rPr lang="en-US" altLang="ko-KR" dirty="0" smtClean="0"/>
              <a:t>(7)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1525" y="935509"/>
            <a:ext cx="4181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*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교대 기초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– Type2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5443" y="1543050"/>
            <a:ext cx="7909906" cy="4238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지원사양 </a:t>
            </a:r>
            <a:r>
              <a:rPr lang="en-US" altLang="ko-KR" dirty="0" smtClean="0"/>
              <a:t>(8)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1525" y="935509"/>
            <a:ext cx="4181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*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교대 기초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주응력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흐름도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5" y="1511695"/>
            <a:ext cx="8181975" cy="4431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이란</a:t>
            </a:r>
            <a:r>
              <a:rPr lang="en-US" altLang="ko-KR" dirty="0" smtClean="0"/>
              <a:t>? (1)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18689" r="45622" b="7039"/>
          <a:stretch>
            <a:fillRect/>
          </a:stretch>
        </p:blipFill>
        <p:spPr bwMode="auto">
          <a:xfrm>
            <a:off x="1028700" y="847725"/>
            <a:ext cx="6143625" cy="2776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53614" t="13350" b="7039"/>
          <a:stretch>
            <a:fillRect/>
          </a:stretch>
        </p:blipFill>
        <p:spPr bwMode="auto">
          <a:xfrm>
            <a:off x="1533525" y="3629025"/>
            <a:ext cx="4648200" cy="264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지원사양 </a:t>
            </a:r>
            <a:r>
              <a:rPr lang="en-US" altLang="ko-KR" dirty="0" smtClean="0"/>
              <a:t>(9)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1525" y="935509"/>
            <a:ext cx="4181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*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교대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브라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켓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542" y="1695449"/>
            <a:ext cx="7945458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지원사양 </a:t>
            </a:r>
            <a:r>
              <a:rPr lang="en-US" altLang="ko-KR" dirty="0" smtClean="0"/>
              <a:t>(10)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1525" y="935509"/>
            <a:ext cx="5419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다양한 사용자 편집기능 제공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</a:rPr>
              <a:t>Design, Edit, 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</a:rPr>
              <a:t>Define, 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</a:rPr>
              <a:t>Assign etc</a:t>
            </a:r>
            <a:endParaRPr lang="en-US" altLang="ko-KR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800100" lvl="1" indent="-342900">
              <a:buFont typeface="Arial" pitchFamily="34" charset="0"/>
              <a:buChar char="•"/>
            </a:pP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574" y="1752600"/>
            <a:ext cx="7581075" cy="4019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지원사양</a:t>
            </a:r>
            <a:r>
              <a:rPr lang="en-US" altLang="ko-KR" dirty="0" smtClean="0"/>
              <a:t>(11)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1525" y="935509"/>
            <a:ext cx="49149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*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계산서 주요 항목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/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스트럿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타이 모델 결정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스트럿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타이 모델의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단면력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산정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인장타이의 강도검토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압축스트럿의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강도검토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절점영역의 강도검토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t="5405"/>
          <a:stretch>
            <a:fillRect/>
          </a:stretch>
        </p:blipFill>
        <p:spPr bwMode="auto">
          <a:xfrm>
            <a:off x="1228725" y="2962275"/>
            <a:ext cx="683895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1075" y="1095375"/>
            <a:ext cx="33337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감사인사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3013270" y="2618877"/>
            <a:ext cx="3155581" cy="1004332"/>
          </a:xfrm>
          <a:prstGeom prst="rect">
            <a:avLst/>
          </a:prstGeom>
          <a:solidFill>
            <a:srgbClr val="DCE6F2">
              <a:alpha val="30196"/>
            </a:srgb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360000" tIns="180000" rIns="360000" bIns="180000" anchor="ctr">
            <a:spAutoFit/>
          </a:bodyPr>
          <a:lstStyle/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600" b="1" dirty="0" smtClean="0">
                <a:solidFill>
                  <a:schemeClr val="tx1"/>
                </a:solidFill>
                <a:latin typeface="+mn-ea"/>
              </a:rPr>
              <a:t>감사합니다</a:t>
            </a:r>
            <a:r>
              <a:rPr kumimoji="0" lang="en-US" altLang="ko-KR" sz="3600" b="1" dirty="0" smtClean="0">
                <a:solidFill>
                  <a:schemeClr val="tx1"/>
                </a:solidFill>
                <a:latin typeface="+mn-ea"/>
              </a:rPr>
              <a:t>.</a:t>
            </a:r>
            <a:endParaRPr kumimoji="0" lang="ko-KR" altLang="en-US" sz="3600" b="1" dirty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이란</a:t>
            </a:r>
            <a:r>
              <a:rPr lang="en-US" altLang="ko-KR" dirty="0" smtClean="0"/>
              <a:t>? (2)</a:t>
            </a:r>
            <a:endParaRPr lang="ko-KR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5" y="952500"/>
            <a:ext cx="53149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125" y="3667125"/>
            <a:ext cx="546735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4575" y="819150"/>
            <a:ext cx="26860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34125" y="3257550"/>
            <a:ext cx="226695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48475" y="5753100"/>
            <a:ext cx="158115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이란</a:t>
            </a:r>
            <a:r>
              <a:rPr lang="en-US" altLang="ko-KR" dirty="0" smtClean="0"/>
              <a:t>? (3)</a:t>
            </a:r>
            <a:endParaRPr lang="ko-KR" altLang="en-US" dirty="0"/>
          </a:p>
        </p:txBody>
      </p:sp>
      <p:pic>
        <p:nvPicPr>
          <p:cNvPr id="31" name="그림 30" descr="STMFig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933" y="1119377"/>
            <a:ext cx="4414972" cy="2128647"/>
          </a:xfrm>
          <a:prstGeom prst="rect">
            <a:avLst/>
          </a:prstGeom>
        </p:spPr>
      </p:pic>
      <p:pic>
        <p:nvPicPr>
          <p:cNvPr id="34" name="그림 33" descr="STMFi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352" y="3681983"/>
            <a:ext cx="5269412" cy="2442592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5572125" y="1916584"/>
            <a:ext cx="357187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* B &amp; D Region</a:t>
            </a:r>
          </a:p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</a:p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- B Region</a:t>
            </a:r>
          </a:p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   (Beam or Bernoulli Region)</a:t>
            </a:r>
          </a:p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</a:p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 - D Region</a:t>
            </a:r>
          </a:p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   (Disturbed or Discontinuity</a:t>
            </a:r>
          </a:p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     Region)</a:t>
            </a:r>
          </a:p>
          <a:p>
            <a:pPr>
              <a:buFontTx/>
              <a:buChar char="-"/>
            </a:pP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이란</a:t>
            </a:r>
            <a:r>
              <a:rPr lang="en-US" altLang="ko-KR" dirty="0" smtClean="0"/>
              <a:t>? (4)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8275" y="923925"/>
            <a:ext cx="5762625" cy="5292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이란</a:t>
            </a:r>
            <a:r>
              <a:rPr lang="en-US" altLang="ko-KR" dirty="0" smtClean="0"/>
              <a:t>? (5)</a:t>
            </a:r>
            <a:endParaRPr lang="ko-KR" altLang="en-US" dirty="0"/>
          </a:p>
        </p:txBody>
      </p:sp>
      <p:pic>
        <p:nvPicPr>
          <p:cNvPr id="6" name="그림 5" descr="STMFig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7625" y="908303"/>
            <a:ext cx="3973449" cy="5221309"/>
          </a:xfrm>
          <a:prstGeom prst="rect">
            <a:avLst/>
          </a:prstGeom>
        </p:spPr>
      </p:pic>
      <p:pic>
        <p:nvPicPr>
          <p:cNvPr id="7" name="그림 6" descr="27082011-engineering17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95949" y="1290637"/>
            <a:ext cx="1819275" cy="1504400"/>
          </a:xfrm>
          <a:prstGeom prst="rect">
            <a:avLst/>
          </a:prstGeom>
        </p:spPr>
      </p:pic>
      <p:pic>
        <p:nvPicPr>
          <p:cNvPr id="8" name="그림 7" descr="CASTQAFig09_4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38725" y="3152775"/>
            <a:ext cx="3409950" cy="2876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구성요소</a:t>
            </a:r>
            <a:r>
              <a:rPr lang="en-US" altLang="ko-KR" dirty="0" smtClean="0"/>
              <a:t> (1)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1525" y="735484"/>
            <a:ext cx="808672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Strut</a:t>
            </a:r>
          </a:p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 -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압축요소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 -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프리즘 모양 또는 부채꼴 모양의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압축응력장을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이상화한 요소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2. Tie</a:t>
            </a:r>
          </a:p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 -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인장력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전달요소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3.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절점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(Node)</a:t>
            </a:r>
          </a:p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 - 3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개이상의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스트럿과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타이의 연결점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 -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스트럿과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타이 그리고 집중하중의 중심선이 교차하는 점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4.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절점영역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(Nodal Zone)</a:t>
            </a:r>
          </a:p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 -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스트럿과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타이의 힘이 절점을 통해서 전달되는 유한 영역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 -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삼각형 또는 다각형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, 3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차원에선 입체 유한 영역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그림 9" descr="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82800" y="3854450"/>
            <a:ext cx="4203700" cy="25051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</a:t>
            </a:r>
            <a:r>
              <a:rPr lang="ko-KR" altLang="en-US" dirty="0" smtClean="0"/>
              <a:t>구성요소</a:t>
            </a:r>
            <a:r>
              <a:rPr lang="en-US" altLang="ko-KR" dirty="0" smtClean="0"/>
              <a:t> (2)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1525" y="1059334"/>
            <a:ext cx="8086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*  Node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종류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 - C 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압축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pPr marL="342900" indent="-342900"/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  - T 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인장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300" y="1266825"/>
            <a:ext cx="5143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0350" y="3743325"/>
            <a:ext cx="49149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Strut-Tie Model Method (1)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1525" y="1059334"/>
            <a:ext cx="8086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하중경로법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(The Load Path Method)</a:t>
            </a:r>
          </a:p>
          <a:p>
            <a:pPr marL="342900" indent="-342900">
              <a:buAutoNum type="arabicPeriod"/>
            </a:pP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탄성응력해석법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(The Elastic Trajectory Method)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84785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직사각형 5"/>
          <p:cNvSpPr/>
          <p:nvPr/>
        </p:nvSpPr>
        <p:spPr>
          <a:xfrm>
            <a:off x="4848225" y="1828800"/>
            <a:ext cx="3486150" cy="41338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200651" y="1783234"/>
            <a:ext cx="247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</a:rPr>
              <a:t>AAbutPier2014 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</a:rPr>
              <a:t>적용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4353</TotalTime>
  <Words>402</Words>
  <Application>Microsoft Office PowerPoint</Application>
  <PresentationFormat>화면 슬라이드 쇼(4:3)</PresentationFormat>
  <Paragraphs>86</Paragraphs>
  <Slides>23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4" baseType="lpstr">
      <vt:lpstr>Office 테마</vt:lpstr>
      <vt:lpstr>슬라이드 1</vt:lpstr>
      <vt:lpstr>Strut-Tie Model 이란? (1)</vt:lpstr>
      <vt:lpstr>Strut-Tie Model 이란? (2)</vt:lpstr>
      <vt:lpstr>Strut-Tie Model 이란? (3)</vt:lpstr>
      <vt:lpstr>Strut-Tie Model 이란? (4)</vt:lpstr>
      <vt:lpstr>Strut-Tie Model 이란? (5)</vt:lpstr>
      <vt:lpstr>Strut-Tie Model 구성요소 (1)</vt:lpstr>
      <vt:lpstr>Strut-Tie Model 구성요소 (2)</vt:lpstr>
      <vt:lpstr>Strut-Tie Model Method (1)</vt:lpstr>
      <vt:lpstr>Strut-Tie Model Method(2)</vt:lpstr>
      <vt:lpstr>Strut-Tie Model 계산 과정</vt:lpstr>
      <vt:lpstr>Strut-Tie Model 지원사양(1)</vt:lpstr>
      <vt:lpstr>Strut-Tie Model 지원사양 (2)</vt:lpstr>
      <vt:lpstr>Strut-Tie Model 지원사양 (3)</vt:lpstr>
      <vt:lpstr>Strut-Tie Model 지원사양 (4)</vt:lpstr>
      <vt:lpstr>Strut-Tie Model 지원사양 (5)</vt:lpstr>
      <vt:lpstr>Strut-Tie Model 지원사양 (6)</vt:lpstr>
      <vt:lpstr>Strut-Tie Model 지원사양 (7)</vt:lpstr>
      <vt:lpstr>Strut-Tie Model 지원사양 (8)</vt:lpstr>
      <vt:lpstr>Strut-Tie Model 지원사양 (9)</vt:lpstr>
      <vt:lpstr>Strut-Tie Model 지원사양 (10)</vt:lpstr>
      <vt:lpstr>Strut-Tie Model 지원사양(11)</vt:lpstr>
      <vt:lpstr>감사인사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황승현</dc:creator>
  <cp:lastModifiedBy>Administrator</cp:lastModifiedBy>
  <cp:revision>291</cp:revision>
  <dcterms:created xsi:type="dcterms:W3CDTF">2012-11-27T08:12:42Z</dcterms:created>
  <dcterms:modified xsi:type="dcterms:W3CDTF">2013-10-23T11:12:51Z</dcterms:modified>
</cp:coreProperties>
</file>